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78" r:id="rId4"/>
    <p:sldId id="274" r:id="rId5"/>
    <p:sldId id="276" r:id="rId6"/>
    <p:sldId id="280" r:id="rId7"/>
    <p:sldId id="290" r:id="rId8"/>
    <p:sldId id="283" r:id="rId9"/>
    <p:sldId id="284" r:id="rId10"/>
    <p:sldId id="286" r:id="rId11"/>
    <p:sldId id="277" r:id="rId12"/>
    <p:sldId id="279" r:id="rId13"/>
    <p:sldId id="287" r:id="rId14"/>
    <p:sldId id="28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C3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30B4751-42AA-534C-BFB8-E36676E18972}" v="37" dt="2021-03-01T23:07:02.7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418" autoAdjust="0"/>
    <p:restoredTop sz="94660"/>
  </p:normalViewPr>
  <p:slideViewPr>
    <p:cSldViewPr snapToGrid="0">
      <p:cViewPr varScale="1">
        <p:scale>
          <a:sx n="72" d="100"/>
          <a:sy n="72" d="100"/>
        </p:scale>
        <p:origin x="432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2CCB1-13B1-477A-A07E-799A46A46908}" type="datetimeFigureOut">
              <a:rPr lang="en-GB" smtClean="0"/>
              <a:t>05/03/2021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CAC6A-6413-4640-BBCF-459973541E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6250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2CCB1-13B1-477A-A07E-799A46A46908}" type="datetimeFigureOut">
              <a:rPr lang="en-GB" smtClean="0"/>
              <a:t>05/03/2021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CAC6A-6413-4640-BBCF-459973541E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18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2CCB1-13B1-477A-A07E-799A46A46908}" type="datetimeFigureOut">
              <a:rPr lang="en-GB" smtClean="0"/>
              <a:t>05/03/2021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CAC6A-6413-4640-BBCF-459973541E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4671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2CCB1-13B1-477A-A07E-799A46A46908}" type="datetimeFigureOut">
              <a:rPr lang="en-GB" smtClean="0"/>
              <a:t>05/03/2021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CAC6A-6413-4640-BBCF-459973541E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1811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2CCB1-13B1-477A-A07E-799A46A46908}" type="datetimeFigureOut">
              <a:rPr lang="en-GB" smtClean="0"/>
              <a:t>05/03/2021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CAC6A-6413-4640-BBCF-459973541E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8697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2CCB1-13B1-477A-A07E-799A46A46908}" type="datetimeFigureOut">
              <a:rPr lang="en-GB" smtClean="0"/>
              <a:t>05/03/2021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CAC6A-6413-4640-BBCF-459973541E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1794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2CCB1-13B1-477A-A07E-799A46A46908}" type="datetimeFigureOut">
              <a:rPr lang="en-GB" smtClean="0"/>
              <a:t>05/03/2021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CAC6A-6413-4640-BBCF-459973541E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7622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2CCB1-13B1-477A-A07E-799A46A46908}" type="datetimeFigureOut">
              <a:rPr lang="en-GB" smtClean="0"/>
              <a:t>05/03/2021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CAC6A-6413-4640-BBCF-459973541E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3800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2CCB1-13B1-477A-A07E-799A46A46908}" type="datetimeFigureOut">
              <a:rPr lang="en-GB" smtClean="0"/>
              <a:t>05/03/2021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CAC6A-6413-4640-BBCF-459973541E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8615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2CCB1-13B1-477A-A07E-799A46A46908}" type="datetimeFigureOut">
              <a:rPr lang="en-GB" smtClean="0"/>
              <a:t>05/03/2021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CAC6A-6413-4640-BBCF-459973541E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048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2CCB1-13B1-477A-A07E-799A46A46908}" type="datetimeFigureOut">
              <a:rPr lang="en-GB" smtClean="0"/>
              <a:t>05/03/2021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CAC6A-6413-4640-BBCF-459973541E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1568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92CCB1-13B1-477A-A07E-799A46A46908}" type="datetimeFigureOut">
              <a:rPr lang="en-GB" smtClean="0"/>
              <a:t>05/03/2021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BCAC6A-6413-4640-BBCF-459973541E5A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 descr="AC42314 PowerPoint Slide1.jpg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05" t="79060"/>
          <a:stretch/>
        </p:blipFill>
        <p:spPr>
          <a:xfrm>
            <a:off x="9949218" y="5418160"/>
            <a:ext cx="2224500" cy="1439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724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C42314 PowerPoint Slide1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255"/>
          <a:stretch/>
        </p:blipFill>
        <p:spPr>
          <a:xfrm>
            <a:off x="0" y="0"/>
            <a:ext cx="4844955" cy="687600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937548" y="612196"/>
            <a:ext cx="10382491" cy="3241606"/>
          </a:xfrm>
        </p:spPr>
        <p:txBody>
          <a:bodyPr>
            <a:normAutofit fontScale="90000"/>
          </a:bodyPr>
          <a:lstStyle/>
          <a:p>
            <a:br>
              <a:rPr lang="en-GB" b="1" dirty="0"/>
            </a:br>
            <a:r>
              <a:rPr lang="en-GB" b="1" dirty="0"/>
              <a:t>SQA Network Event</a:t>
            </a:r>
            <a:br>
              <a:rPr lang="en-GB" b="1" dirty="0"/>
            </a:br>
            <a:r>
              <a:rPr lang="en-GB" b="1" dirty="0"/>
              <a:t>HN Administration &amp; IT</a:t>
            </a:r>
            <a:br>
              <a:rPr lang="en-GB" b="1" dirty="0"/>
            </a:br>
            <a:r>
              <a:rPr lang="en-GB" b="1" dirty="0"/>
              <a:t>Centre Update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556794" y="4140158"/>
            <a:ext cx="9144000" cy="2105646"/>
          </a:xfrm>
        </p:spPr>
        <p:txBody>
          <a:bodyPr>
            <a:normAutofit/>
          </a:bodyPr>
          <a:lstStyle/>
          <a:p>
            <a:r>
              <a:rPr lang="en-GB" dirty="0"/>
              <a:t>Sandra Ferguson</a:t>
            </a:r>
          </a:p>
          <a:p>
            <a:r>
              <a:rPr lang="en-GB" dirty="0"/>
              <a:t>Curriculum Manager - Business and Computing</a:t>
            </a:r>
          </a:p>
          <a:p>
            <a:r>
              <a:rPr lang="en-GB" dirty="0"/>
              <a:t>Ayr Campus</a:t>
            </a:r>
          </a:p>
        </p:txBody>
      </p:sp>
    </p:spTree>
    <p:extLst>
      <p:ext uri="{BB962C8B-B14F-4D97-AF65-F5344CB8AC3E}">
        <p14:creationId xmlns:p14="http://schemas.microsoft.com/office/powerpoint/2010/main" val="3674817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744722B1-22AA-964C-ABAC-27AAABB5C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2450631" y="2766218"/>
            <a:ext cx="6226825" cy="1325563"/>
          </a:xfrm>
        </p:spPr>
        <p:txBody>
          <a:bodyPr/>
          <a:lstStyle/>
          <a:p>
            <a:pPr algn="ctr"/>
            <a:r>
              <a:rPr lang="en-US" dirty="0"/>
              <a:t>HND Administration &amp; IT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E27F68-477B-3441-92C2-12FB7FD3C712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075"/>
          <a:stretch/>
        </p:blipFill>
        <p:spPr>
          <a:xfrm>
            <a:off x="1104066" y="0"/>
            <a:ext cx="5803323" cy="389035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5824CF5-35EA-8749-A275-52918C2B7913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498" b="1"/>
          <a:stretch/>
        </p:blipFill>
        <p:spPr>
          <a:xfrm>
            <a:off x="6388677" y="2967643"/>
            <a:ext cx="5803323" cy="389035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69EFFFE-C931-E448-9A7A-52D6DC4AFE65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984" y="481841"/>
            <a:ext cx="3495762" cy="20396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DE8E188-DCD9-F34F-97DB-A3F26472AC99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982" y="4345350"/>
            <a:ext cx="4069775" cy="20576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258571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005CAC-F38F-1D44-8848-65883186D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HNC Administration Student Feedback</a:t>
            </a:r>
          </a:p>
        </p:txBody>
      </p:sp>
      <p:sp>
        <p:nvSpPr>
          <p:cNvPr id="3" name="Rectangular Callout 2">
            <a:extLst>
              <a:ext uri="{FF2B5EF4-FFF2-40B4-BE49-F238E27FC236}">
                <a16:creationId xmlns:a16="http://schemas.microsoft.com/office/drawing/2014/main" id="{65652FAB-2153-3A49-84BB-1CA04A104A69}"/>
              </a:ext>
            </a:extLst>
          </p:cNvPr>
          <p:cNvSpPr/>
          <p:nvPr/>
        </p:nvSpPr>
        <p:spPr>
          <a:xfrm>
            <a:off x="276224" y="1690688"/>
            <a:ext cx="4238626" cy="1395412"/>
          </a:xfrm>
          <a:prstGeom prst="wedgeRectCallout">
            <a:avLst>
              <a:gd name="adj1" fmla="val 71983"/>
              <a:gd name="adj2" fmla="val 42343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I found remote difficult at first but as we have gone on, I really enjoy it.</a:t>
            </a:r>
          </a:p>
        </p:txBody>
      </p:sp>
      <p:sp>
        <p:nvSpPr>
          <p:cNvPr id="4" name="Rectangular Callout 3">
            <a:extLst>
              <a:ext uri="{FF2B5EF4-FFF2-40B4-BE49-F238E27FC236}">
                <a16:creationId xmlns:a16="http://schemas.microsoft.com/office/drawing/2014/main" id="{756751F5-7B3B-354F-9E73-907B9437776F}"/>
              </a:ext>
            </a:extLst>
          </p:cNvPr>
          <p:cNvSpPr/>
          <p:nvPr/>
        </p:nvSpPr>
        <p:spPr>
          <a:xfrm>
            <a:off x="276224" y="3238500"/>
            <a:ext cx="4238625" cy="1581150"/>
          </a:xfrm>
          <a:prstGeom prst="wedgeRectCallout">
            <a:avLst>
              <a:gd name="adj1" fmla="val 67938"/>
              <a:gd name="adj2" fmla="val 38403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Lecturer’s videos, chats and recorded lessons I have found invaluable.</a:t>
            </a:r>
          </a:p>
        </p:txBody>
      </p:sp>
      <p:sp>
        <p:nvSpPr>
          <p:cNvPr id="5" name="Rectangular Callout 4">
            <a:extLst>
              <a:ext uri="{FF2B5EF4-FFF2-40B4-BE49-F238E27FC236}">
                <a16:creationId xmlns:a16="http://schemas.microsoft.com/office/drawing/2014/main" id="{DD88B0FD-5560-8D49-A725-E54FFE50EBDC}"/>
              </a:ext>
            </a:extLst>
          </p:cNvPr>
          <p:cNvSpPr/>
          <p:nvPr/>
        </p:nvSpPr>
        <p:spPr>
          <a:xfrm>
            <a:off x="276225" y="4972050"/>
            <a:ext cx="4238624" cy="1581150"/>
          </a:xfrm>
          <a:prstGeom prst="wedgeRectCallout">
            <a:avLst>
              <a:gd name="adj1" fmla="val 65691"/>
              <a:gd name="adj2" fmla="val 34789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Lecturers have found ways to teach so that we forget we are remote.</a:t>
            </a:r>
          </a:p>
        </p:txBody>
      </p:sp>
      <p:sp>
        <p:nvSpPr>
          <p:cNvPr id="6" name="Rectangular Callout 5">
            <a:extLst>
              <a:ext uri="{FF2B5EF4-FFF2-40B4-BE49-F238E27FC236}">
                <a16:creationId xmlns:a16="http://schemas.microsoft.com/office/drawing/2014/main" id="{02373923-2018-4E45-82AD-D7C11B673627}"/>
              </a:ext>
            </a:extLst>
          </p:cNvPr>
          <p:cNvSpPr/>
          <p:nvPr/>
        </p:nvSpPr>
        <p:spPr>
          <a:xfrm>
            <a:off x="5724524" y="1649413"/>
            <a:ext cx="4619626" cy="1395412"/>
          </a:xfrm>
          <a:prstGeom prst="wedgeRectCallout">
            <a:avLst>
              <a:gd name="adj1" fmla="val -61640"/>
              <a:gd name="adj2" fmla="val -38203"/>
            </a:avLst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In the beginning I found working remotely frustrating, almost giving up</a:t>
            </a:r>
          </a:p>
        </p:txBody>
      </p:sp>
      <p:sp>
        <p:nvSpPr>
          <p:cNvPr id="7" name="Rectangular Callout 6">
            <a:extLst>
              <a:ext uri="{FF2B5EF4-FFF2-40B4-BE49-F238E27FC236}">
                <a16:creationId xmlns:a16="http://schemas.microsoft.com/office/drawing/2014/main" id="{1216FD0B-3EBE-B24F-A3D4-574DE5F75890}"/>
              </a:ext>
            </a:extLst>
          </p:cNvPr>
          <p:cNvSpPr/>
          <p:nvPr/>
        </p:nvSpPr>
        <p:spPr>
          <a:xfrm>
            <a:off x="5724524" y="3197225"/>
            <a:ext cx="4619626" cy="1581150"/>
          </a:xfrm>
          <a:prstGeom prst="wedgeRectCallout">
            <a:avLst>
              <a:gd name="adj1" fmla="val -62371"/>
              <a:gd name="adj2" fmla="val -37501"/>
            </a:avLst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I would like to go into College at least a day or two… it can be lonely at times</a:t>
            </a:r>
          </a:p>
        </p:txBody>
      </p:sp>
      <p:sp>
        <p:nvSpPr>
          <p:cNvPr id="8" name="Rectangular Callout 7">
            <a:extLst>
              <a:ext uri="{FF2B5EF4-FFF2-40B4-BE49-F238E27FC236}">
                <a16:creationId xmlns:a16="http://schemas.microsoft.com/office/drawing/2014/main" id="{B70569F7-F8BA-404D-846A-B1F1D420CC98}"/>
              </a:ext>
            </a:extLst>
          </p:cNvPr>
          <p:cNvSpPr/>
          <p:nvPr/>
        </p:nvSpPr>
        <p:spPr>
          <a:xfrm>
            <a:off x="5724524" y="4911725"/>
            <a:ext cx="4238624" cy="1581150"/>
          </a:xfrm>
          <a:prstGeom prst="wedgeRectCallout">
            <a:avLst>
              <a:gd name="adj1" fmla="val -61051"/>
              <a:gd name="adj2" fmla="val -37500"/>
            </a:avLst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I have struggled to motivate myself…a rollercoaster of emotions</a:t>
            </a:r>
          </a:p>
        </p:txBody>
      </p:sp>
    </p:spTree>
    <p:extLst>
      <p:ext uri="{BB962C8B-B14F-4D97-AF65-F5344CB8AC3E}">
        <p14:creationId xmlns:p14="http://schemas.microsoft.com/office/powerpoint/2010/main" val="27272203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005CAC-F38F-1D44-8848-65883186D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HND Administration Student Feedback</a:t>
            </a:r>
          </a:p>
        </p:txBody>
      </p:sp>
      <p:sp>
        <p:nvSpPr>
          <p:cNvPr id="3" name="Rectangular Callout 2">
            <a:extLst>
              <a:ext uri="{FF2B5EF4-FFF2-40B4-BE49-F238E27FC236}">
                <a16:creationId xmlns:a16="http://schemas.microsoft.com/office/drawing/2014/main" id="{65652FAB-2153-3A49-84BB-1CA04A104A69}"/>
              </a:ext>
            </a:extLst>
          </p:cNvPr>
          <p:cNvSpPr/>
          <p:nvPr/>
        </p:nvSpPr>
        <p:spPr>
          <a:xfrm>
            <a:off x="276224" y="1690688"/>
            <a:ext cx="4391026" cy="1395412"/>
          </a:xfrm>
          <a:prstGeom prst="wedgeRectCallout">
            <a:avLst>
              <a:gd name="adj1" fmla="val 71983"/>
              <a:gd name="adj2" fmla="val 42343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Remote learning has been a challenge…I have pushed myself to be more </a:t>
            </a:r>
            <a:r>
              <a:rPr lang="en-US" sz="2800" b="1" dirty="0" err="1"/>
              <a:t>organised</a:t>
            </a:r>
            <a:endParaRPr lang="en-US" sz="2800" b="1" dirty="0"/>
          </a:p>
        </p:txBody>
      </p:sp>
      <p:sp>
        <p:nvSpPr>
          <p:cNvPr id="4" name="Rectangular Callout 3">
            <a:extLst>
              <a:ext uri="{FF2B5EF4-FFF2-40B4-BE49-F238E27FC236}">
                <a16:creationId xmlns:a16="http://schemas.microsoft.com/office/drawing/2014/main" id="{756751F5-7B3B-354F-9E73-907B9437776F}"/>
              </a:ext>
            </a:extLst>
          </p:cNvPr>
          <p:cNvSpPr/>
          <p:nvPr/>
        </p:nvSpPr>
        <p:spPr>
          <a:xfrm>
            <a:off x="276224" y="3238500"/>
            <a:ext cx="4238625" cy="1581150"/>
          </a:xfrm>
          <a:prstGeom prst="wedgeRectCallout">
            <a:avLst>
              <a:gd name="adj1" fmla="val 67938"/>
              <a:gd name="adj2" fmla="val 38403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Liked how all lecturers have made loads of videos and recorded sessions</a:t>
            </a:r>
          </a:p>
        </p:txBody>
      </p:sp>
      <p:sp>
        <p:nvSpPr>
          <p:cNvPr id="5" name="Rectangular Callout 4">
            <a:extLst>
              <a:ext uri="{FF2B5EF4-FFF2-40B4-BE49-F238E27FC236}">
                <a16:creationId xmlns:a16="http://schemas.microsoft.com/office/drawing/2014/main" id="{DD88B0FD-5560-8D49-A725-E54FFE50EBDC}"/>
              </a:ext>
            </a:extLst>
          </p:cNvPr>
          <p:cNvSpPr/>
          <p:nvPr/>
        </p:nvSpPr>
        <p:spPr>
          <a:xfrm>
            <a:off x="276225" y="4972050"/>
            <a:ext cx="4238624" cy="1581150"/>
          </a:xfrm>
          <a:prstGeom prst="wedgeRectCallout">
            <a:avLst>
              <a:gd name="adj1" fmla="val 65691"/>
              <a:gd name="adj2" fmla="val 34789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Remote working has given me more courage to work independently</a:t>
            </a:r>
          </a:p>
        </p:txBody>
      </p:sp>
      <p:sp>
        <p:nvSpPr>
          <p:cNvPr id="6" name="Rectangular Callout 5">
            <a:extLst>
              <a:ext uri="{FF2B5EF4-FFF2-40B4-BE49-F238E27FC236}">
                <a16:creationId xmlns:a16="http://schemas.microsoft.com/office/drawing/2014/main" id="{02373923-2018-4E45-82AD-D7C11B673627}"/>
              </a:ext>
            </a:extLst>
          </p:cNvPr>
          <p:cNvSpPr/>
          <p:nvPr/>
        </p:nvSpPr>
        <p:spPr>
          <a:xfrm>
            <a:off x="5724524" y="1649413"/>
            <a:ext cx="4619626" cy="1395412"/>
          </a:xfrm>
          <a:prstGeom prst="wedgeRectCallout">
            <a:avLst>
              <a:gd name="adj1" fmla="val -61640"/>
              <a:gd name="adj2" fmla="val -38203"/>
            </a:avLst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Technical issues can cause problems; laptop/</a:t>
            </a:r>
            <a:r>
              <a:rPr lang="en-US" sz="2800" b="1" dirty="0" err="1"/>
              <a:t>WiFi</a:t>
            </a:r>
            <a:r>
              <a:rPr lang="en-US" sz="2800" b="1" dirty="0"/>
              <a:t>/Citrix</a:t>
            </a:r>
          </a:p>
        </p:txBody>
      </p:sp>
      <p:sp>
        <p:nvSpPr>
          <p:cNvPr id="7" name="Rectangular Callout 6">
            <a:extLst>
              <a:ext uri="{FF2B5EF4-FFF2-40B4-BE49-F238E27FC236}">
                <a16:creationId xmlns:a16="http://schemas.microsoft.com/office/drawing/2014/main" id="{1216FD0B-3EBE-B24F-A3D4-574DE5F75890}"/>
              </a:ext>
            </a:extLst>
          </p:cNvPr>
          <p:cNvSpPr/>
          <p:nvPr/>
        </p:nvSpPr>
        <p:spPr>
          <a:xfrm>
            <a:off x="5724524" y="3197225"/>
            <a:ext cx="4619626" cy="1581150"/>
          </a:xfrm>
          <a:prstGeom prst="wedgeRectCallout">
            <a:avLst>
              <a:gd name="adj1" fmla="val -62371"/>
              <a:gd name="adj2" fmla="val -37501"/>
            </a:avLst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Found it difficult not having hard copies of tasks and workbooks, it is a struggle</a:t>
            </a:r>
          </a:p>
        </p:txBody>
      </p:sp>
      <p:sp>
        <p:nvSpPr>
          <p:cNvPr id="8" name="Rectangular Callout 7">
            <a:extLst>
              <a:ext uri="{FF2B5EF4-FFF2-40B4-BE49-F238E27FC236}">
                <a16:creationId xmlns:a16="http://schemas.microsoft.com/office/drawing/2014/main" id="{B70569F7-F8BA-404D-846A-B1F1D420CC98}"/>
              </a:ext>
            </a:extLst>
          </p:cNvPr>
          <p:cNvSpPr/>
          <p:nvPr/>
        </p:nvSpPr>
        <p:spPr>
          <a:xfrm>
            <a:off x="5724524" y="4911725"/>
            <a:ext cx="4238624" cy="1581150"/>
          </a:xfrm>
          <a:prstGeom prst="wedgeRectCallout">
            <a:avLst>
              <a:gd name="adj1" fmla="val -61051"/>
              <a:gd name="adj2" fmla="val -37500"/>
            </a:avLst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Lack of motivation and class engagement at times</a:t>
            </a:r>
          </a:p>
        </p:txBody>
      </p:sp>
    </p:spTree>
    <p:extLst>
      <p:ext uri="{BB962C8B-B14F-4D97-AF65-F5344CB8AC3E}">
        <p14:creationId xmlns:p14="http://schemas.microsoft.com/office/powerpoint/2010/main" val="24409857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3AC5D51-CC1E-8946-9123-0746A4865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Lecturer Feedback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53A86E-DD89-314C-8990-4A66C80D3A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Everything takes longer… </a:t>
            </a:r>
          </a:p>
          <a:p>
            <a:r>
              <a:rPr lang="en-US" dirty="0"/>
              <a:t>Everything had to be re-thought</a:t>
            </a:r>
          </a:p>
          <a:p>
            <a:r>
              <a:rPr lang="en-US" dirty="0"/>
              <a:t>Delivery feels a bit more formal, less relaxed</a:t>
            </a:r>
          </a:p>
          <a:p>
            <a:r>
              <a:rPr lang="en-US" dirty="0"/>
              <a:t>Student communication has increased and is time consuming; shift from emails to Teams chat</a:t>
            </a:r>
          </a:p>
          <a:p>
            <a:r>
              <a:rPr lang="en-US" dirty="0"/>
              <a:t>Creating alternative assessments has been time-consuming</a:t>
            </a:r>
          </a:p>
          <a:p>
            <a:r>
              <a:rPr lang="en-US" dirty="0"/>
              <a:t>Recording lessons can be used as a reference tool for absentees</a:t>
            </a:r>
          </a:p>
          <a:p>
            <a:r>
              <a:rPr lang="en-US" dirty="0"/>
              <a:t>Resources created can be used again in the future, saving time next year – Future Proof!</a:t>
            </a:r>
          </a:p>
        </p:txBody>
      </p:sp>
      <p:pic>
        <p:nvPicPr>
          <p:cNvPr id="6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41CF7839-6EAB-B747-83DB-76F3EAA7574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6" r="15770"/>
          <a:stretch/>
        </p:blipFill>
        <p:spPr>
          <a:xfrm>
            <a:off x="8285018" y="365125"/>
            <a:ext cx="3491345" cy="2634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1056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ED207-96E0-AD47-BDF1-8D2C3CCB8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next???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B25B3E-D102-F847-99F2-937032D5E8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Gather qualitative feedback on contributing GU units ongoing, meetings in June to agree grades</a:t>
            </a:r>
          </a:p>
          <a:p>
            <a:r>
              <a:rPr lang="en-US" dirty="0"/>
              <a:t>Work with other </a:t>
            </a:r>
            <a:r>
              <a:rPr lang="en-US" dirty="0" err="1"/>
              <a:t>Centres</a:t>
            </a:r>
            <a:r>
              <a:rPr lang="en-US" dirty="0"/>
              <a:t> to exchange modified assessments</a:t>
            </a:r>
          </a:p>
          <a:p>
            <a:r>
              <a:rPr lang="en-US" dirty="0"/>
              <a:t>Reflect on Session 2020-21</a:t>
            </a:r>
          </a:p>
          <a:p>
            <a:r>
              <a:rPr lang="en-US" dirty="0"/>
              <a:t>Course Team plan for Session 2021-22…</a:t>
            </a:r>
          </a:p>
        </p:txBody>
      </p:sp>
      <p:pic>
        <p:nvPicPr>
          <p:cNvPr id="5" name="Picture 4" descr="A picture containing icon&#10;&#10;Description automatically generated">
            <a:extLst>
              <a:ext uri="{FF2B5EF4-FFF2-40B4-BE49-F238E27FC236}">
                <a16:creationId xmlns:a16="http://schemas.microsoft.com/office/drawing/2014/main" id="{B7C7E388-5B10-EA42-8973-AF72FAE1FD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8870" y="3753174"/>
            <a:ext cx="5114260" cy="2898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569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F1980F-DBC0-AC43-92A4-4FCD91726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996" y="4571216"/>
            <a:ext cx="10906008" cy="111541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Session 2020 - 2021</a:t>
            </a:r>
          </a:p>
        </p:txBody>
      </p:sp>
      <p:pic>
        <p:nvPicPr>
          <p:cNvPr id="11" name="Picture 10" descr="Text, whiteboard&#10;&#10;Description automatically generated">
            <a:extLst>
              <a:ext uri="{FF2B5EF4-FFF2-40B4-BE49-F238E27FC236}">
                <a16:creationId xmlns:a16="http://schemas.microsoft.com/office/drawing/2014/main" id="{89007102-80B6-A942-9A0F-C1FB72E20E8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45" r="32787" b="2"/>
          <a:stretch/>
        </p:blipFill>
        <p:spPr>
          <a:xfrm rot="5400000">
            <a:off x="253519" y="388620"/>
            <a:ext cx="3930978" cy="3794760"/>
          </a:xfrm>
          <a:prstGeom prst="rect">
            <a:avLst/>
          </a:prstGeom>
        </p:spPr>
      </p:pic>
      <p:pic>
        <p:nvPicPr>
          <p:cNvPr id="15" name="Picture 14" descr="Text, letter&#10;&#10;Description automatically generated">
            <a:extLst>
              <a:ext uri="{FF2B5EF4-FFF2-40B4-BE49-F238E27FC236}">
                <a16:creationId xmlns:a16="http://schemas.microsoft.com/office/drawing/2014/main" id="{3522CC1C-75BC-5547-A0A0-1289A312D3A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307" b="-2"/>
          <a:stretch/>
        </p:blipFill>
        <p:spPr>
          <a:xfrm rot="5400000">
            <a:off x="4130276" y="388620"/>
            <a:ext cx="3930978" cy="3794760"/>
          </a:xfrm>
          <a:prstGeom prst="rect">
            <a:avLst/>
          </a:prstGeom>
        </p:spPr>
      </p:pic>
      <p:pic>
        <p:nvPicPr>
          <p:cNvPr id="17" name="Picture 16" descr="A picture containing wall, indoor, desk, computer&#10;&#10;Description automatically generated">
            <a:extLst>
              <a:ext uri="{FF2B5EF4-FFF2-40B4-BE49-F238E27FC236}">
                <a16:creationId xmlns:a16="http://schemas.microsoft.com/office/drawing/2014/main" id="{97F6C9AE-5C4E-A942-AC75-8740440D6ED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9" r="38593" b="2"/>
          <a:stretch/>
        </p:blipFill>
        <p:spPr>
          <a:xfrm rot="5400000">
            <a:off x="8007033" y="388620"/>
            <a:ext cx="3930978" cy="3794760"/>
          </a:xfrm>
          <a:prstGeom prst="rect">
            <a:avLst/>
          </a:prstGeom>
        </p:spPr>
      </p:pic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60188E89-AF78-40F6-B787-E9BD9C6256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000" y="5778706"/>
            <a:ext cx="9144000" cy="0"/>
          </a:xfrm>
          <a:prstGeom prst="line">
            <a:avLst/>
          </a:prstGeom>
          <a:ln w="19050">
            <a:solidFill>
              <a:srgbClr val="767AC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52574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DED323-FDF0-7A4C-87B9-3752ADEF5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Session 2020 - 2021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599216-B44B-C149-89E8-B3FCC35897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Curriculum Areas empowered to make decisions on delivery</a:t>
            </a:r>
          </a:p>
          <a:p>
            <a:r>
              <a:rPr lang="en-US" dirty="0"/>
              <a:t>Blended Curriculum Delivery</a:t>
            </a:r>
          </a:p>
          <a:p>
            <a:r>
              <a:rPr lang="en-US" dirty="0"/>
              <a:t>Course Teams Group Chat to </a:t>
            </a:r>
            <a:r>
              <a:rPr lang="en-US" dirty="0" err="1"/>
              <a:t>prioritise</a:t>
            </a:r>
            <a:r>
              <a:rPr lang="en-US" dirty="0"/>
              <a:t> units for on-campus delivery</a:t>
            </a:r>
          </a:p>
          <a:p>
            <a:r>
              <a:rPr lang="en-US" dirty="0"/>
              <a:t>Original timetable amended to Blended Learning Timetable</a:t>
            </a:r>
          </a:p>
          <a:p>
            <a:r>
              <a:rPr lang="en-US" dirty="0"/>
              <a:t>Students split into 2 groups for on-campus learning</a:t>
            </a:r>
          </a:p>
          <a:p>
            <a:r>
              <a:rPr lang="en-US" dirty="0"/>
              <a:t>On-campus once per fortnight due to class sizes</a:t>
            </a:r>
          </a:p>
          <a:p>
            <a:r>
              <a:rPr lang="en-US" dirty="0"/>
              <a:t>In-class/remote </a:t>
            </a:r>
            <a:r>
              <a:rPr lang="en-US" dirty="0" err="1"/>
              <a:t>synchronised</a:t>
            </a:r>
            <a:r>
              <a:rPr lang="en-US" dirty="0"/>
              <a:t> class delivery</a:t>
            </a:r>
          </a:p>
          <a:p>
            <a:r>
              <a:rPr lang="en-US" dirty="0"/>
              <a:t>On-campus Course Induction for all students</a:t>
            </a:r>
          </a:p>
        </p:txBody>
      </p:sp>
    </p:spTree>
    <p:extLst>
      <p:ext uri="{BB962C8B-B14F-4D97-AF65-F5344CB8AC3E}">
        <p14:creationId xmlns:p14="http://schemas.microsoft.com/office/powerpoint/2010/main" val="38500253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in a suit and tie&#10;&#10;Description automatically generated with medium confidence">
            <a:extLst>
              <a:ext uri="{FF2B5EF4-FFF2-40B4-BE49-F238E27FC236}">
                <a16:creationId xmlns:a16="http://schemas.microsoft.com/office/drawing/2014/main" id="{0D8B409C-EC30-D645-A8D2-81BA372999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045" y="1725820"/>
            <a:ext cx="6051909" cy="3406360"/>
          </a:xfrm>
          <a:prstGeom prst="rect">
            <a:avLst/>
          </a:prstGeom>
        </p:spPr>
      </p:pic>
      <p:sp>
        <p:nvSpPr>
          <p:cNvPr id="5" name="Rectangular Callout 4">
            <a:extLst>
              <a:ext uri="{FF2B5EF4-FFF2-40B4-BE49-F238E27FC236}">
                <a16:creationId xmlns:a16="http://schemas.microsoft.com/office/drawing/2014/main" id="{CC608BEB-1A54-CE41-8175-AD39CD307F38}"/>
              </a:ext>
            </a:extLst>
          </p:cNvPr>
          <p:cNvSpPr/>
          <p:nvPr/>
        </p:nvSpPr>
        <p:spPr>
          <a:xfrm>
            <a:off x="665348" y="1818860"/>
            <a:ext cx="2057400" cy="1351722"/>
          </a:xfrm>
          <a:prstGeom prst="wedgeRectCallout">
            <a:avLst>
              <a:gd name="adj1" fmla="val 69505"/>
              <a:gd name="adj2" fmla="val 11030"/>
            </a:avLst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I’m so sorry</a:t>
            </a:r>
          </a:p>
        </p:txBody>
      </p:sp>
      <p:sp>
        <p:nvSpPr>
          <p:cNvPr id="6" name="Rectangular Callout 5">
            <a:extLst>
              <a:ext uri="{FF2B5EF4-FFF2-40B4-BE49-F238E27FC236}">
                <a16:creationId xmlns:a16="http://schemas.microsoft.com/office/drawing/2014/main" id="{04E25709-3DA1-1E4B-9FE1-792A716A1C26}"/>
              </a:ext>
            </a:extLst>
          </p:cNvPr>
          <p:cNvSpPr/>
          <p:nvPr/>
        </p:nvSpPr>
        <p:spPr>
          <a:xfrm>
            <a:off x="511292" y="3672509"/>
            <a:ext cx="2365513" cy="1351722"/>
          </a:xfrm>
          <a:prstGeom prst="wedgeRectCallout">
            <a:avLst>
              <a:gd name="adj1" fmla="val 60580"/>
              <a:gd name="adj2" fmla="val -39706"/>
            </a:avLst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I’m so embarrassed</a:t>
            </a:r>
          </a:p>
        </p:txBody>
      </p:sp>
      <p:sp>
        <p:nvSpPr>
          <p:cNvPr id="7" name="Rectangular Callout 6">
            <a:extLst>
              <a:ext uri="{FF2B5EF4-FFF2-40B4-BE49-F238E27FC236}">
                <a16:creationId xmlns:a16="http://schemas.microsoft.com/office/drawing/2014/main" id="{DE57F065-1AB5-8649-8927-7B539D7ADE47}"/>
              </a:ext>
            </a:extLst>
          </p:cNvPr>
          <p:cNvSpPr/>
          <p:nvPr/>
        </p:nvSpPr>
        <p:spPr>
          <a:xfrm>
            <a:off x="2464333" y="5247861"/>
            <a:ext cx="2057400" cy="1351722"/>
          </a:xfrm>
          <a:prstGeom prst="wedgeRectCallout">
            <a:avLst>
              <a:gd name="adj1" fmla="val 6703"/>
              <a:gd name="adj2" fmla="val -80882"/>
            </a:avLst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I can’t believe it</a:t>
            </a:r>
          </a:p>
        </p:txBody>
      </p:sp>
      <p:sp>
        <p:nvSpPr>
          <p:cNvPr id="8" name="Rectangular Callout 7">
            <a:extLst>
              <a:ext uri="{FF2B5EF4-FFF2-40B4-BE49-F238E27FC236}">
                <a16:creationId xmlns:a16="http://schemas.microsoft.com/office/drawing/2014/main" id="{5D47DCAC-1C70-3347-8CFB-AA9A1D0FF896}"/>
              </a:ext>
            </a:extLst>
          </p:cNvPr>
          <p:cNvSpPr/>
          <p:nvPr/>
        </p:nvSpPr>
        <p:spPr>
          <a:xfrm>
            <a:off x="9469252" y="1833769"/>
            <a:ext cx="2057400" cy="1351722"/>
          </a:xfrm>
          <a:prstGeom prst="wedgeRectCallout">
            <a:avLst>
              <a:gd name="adj1" fmla="val -75422"/>
              <a:gd name="adj2" fmla="val 13971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Hello there!</a:t>
            </a:r>
          </a:p>
        </p:txBody>
      </p:sp>
      <p:sp>
        <p:nvSpPr>
          <p:cNvPr id="9" name="Rectangular Callout 8">
            <a:extLst>
              <a:ext uri="{FF2B5EF4-FFF2-40B4-BE49-F238E27FC236}">
                <a16:creationId xmlns:a16="http://schemas.microsoft.com/office/drawing/2014/main" id="{F9BFE057-F10E-2B4B-AAF0-85483148E251}"/>
              </a:ext>
            </a:extLst>
          </p:cNvPr>
          <p:cNvSpPr/>
          <p:nvPr/>
        </p:nvSpPr>
        <p:spPr>
          <a:xfrm>
            <a:off x="9315194" y="3672509"/>
            <a:ext cx="2365513" cy="1351722"/>
          </a:xfrm>
          <a:prstGeom prst="wedgeRectCallout">
            <a:avLst>
              <a:gd name="adj1" fmla="val -62949"/>
              <a:gd name="adj2" fmla="val -42647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What are your names?</a:t>
            </a:r>
          </a:p>
        </p:txBody>
      </p:sp>
      <p:sp>
        <p:nvSpPr>
          <p:cNvPr id="10" name="Rectangular Callout 9">
            <a:extLst>
              <a:ext uri="{FF2B5EF4-FFF2-40B4-BE49-F238E27FC236}">
                <a16:creationId xmlns:a16="http://schemas.microsoft.com/office/drawing/2014/main" id="{F4C624FA-5B8F-8D4E-8676-4688613D4B7E}"/>
              </a:ext>
            </a:extLst>
          </p:cNvPr>
          <p:cNvSpPr/>
          <p:nvPr/>
        </p:nvSpPr>
        <p:spPr>
          <a:xfrm>
            <a:off x="7670268" y="5247861"/>
            <a:ext cx="2057400" cy="1351722"/>
          </a:xfrm>
          <a:prstGeom prst="wedgeRectCallout">
            <a:avLst>
              <a:gd name="adj1" fmla="val -3442"/>
              <a:gd name="adj2" fmla="val -72794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*waving at children*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8469F48A-2457-7F48-9B0A-C4BBC80DF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to know our students remotely…</a:t>
            </a:r>
          </a:p>
        </p:txBody>
      </p:sp>
    </p:spTree>
    <p:extLst>
      <p:ext uri="{BB962C8B-B14F-4D97-AF65-F5344CB8AC3E}">
        <p14:creationId xmlns:p14="http://schemas.microsoft.com/office/powerpoint/2010/main" val="36962871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D62FF-09C5-9C47-84BB-456E6BA55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Remote Delivery Experiences…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90B564-6D45-8F47-8CDF-020FA2F9D8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Microsoft Teams used for main delivery</a:t>
            </a:r>
          </a:p>
          <a:p>
            <a:r>
              <a:rPr lang="en-US" dirty="0"/>
              <a:t>Format varied depending on unit and level</a:t>
            </a:r>
          </a:p>
          <a:p>
            <a:r>
              <a:rPr lang="en-US" dirty="0"/>
              <a:t>Live classes delivered for all units, recorded for reference purposes</a:t>
            </a:r>
          </a:p>
          <a:p>
            <a:r>
              <a:rPr lang="en-US" dirty="0"/>
              <a:t>Supported with short videos detailing skills being developed where required</a:t>
            </a:r>
          </a:p>
          <a:p>
            <a:r>
              <a:rPr lang="en-US" dirty="0"/>
              <a:t>Class Notebook (OneNote) used to store lesson plans providing flexibility for learners and collaboration space</a:t>
            </a:r>
          </a:p>
          <a:p>
            <a:r>
              <a:rPr lang="en-US" dirty="0"/>
              <a:t>Inject elements of fun; Kahoot Quiz, setting challenges, </a:t>
            </a:r>
            <a:r>
              <a:rPr lang="en-US" dirty="0" err="1"/>
              <a:t>Bitmojis</a:t>
            </a:r>
            <a:r>
              <a:rPr lang="en-US" dirty="0"/>
              <a:t>…</a:t>
            </a:r>
          </a:p>
          <a:p>
            <a:r>
              <a:rPr lang="en-US" dirty="0"/>
              <a:t>My Learning (Moodle) embedded into Teams pages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13FCC1-76B0-6C4A-BDD1-52A0B8021478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7" t="5881" r="8535"/>
          <a:stretch/>
        </p:blipFill>
        <p:spPr>
          <a:xfrm>
            <a:off x="9372600" y="171450"/>
            <a:ext cx="2667000" cy="2439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6055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744722B1-22AA-964C-ABAC-27AAABB5C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2450631" y="2766218"/>
            <a:ext cx="6226825" cy="1325563"/>
          </a:xfrm>
        </p:spPr>
        <p:txBody>
          <a:bodyPr/>
          <a:lstStyle/>
          <a:p>
            <a:pPr algn="ctr"/>
            <a:r>
              <a:rPr lang="en-US" dirty="0"/>
              <a:t>Course Teams page</a:t>
            </a:r>
          </a:p>
        </p:txBody>
      </p:sp>
      <p:pic>
        <p:nvPicPr>
          <p:cNvPr id="10" name="Picture 9" descr="Graphical user interface, text, application, Teams&#10;&#10;Description automatically generated">
            <a:extLst>
              <a:ext uri="{FF2B5EF4-FFF2-40B4-BE49-F238E27FC236}">
                <a16:creationId xmlns:a16="http://schemas.microsoft.com/office/drawing/2014/main" id="{3DC6FBF9-4D93-2D4A-ACD5-D2D4007870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508" y="0"/>
            <a:ext cx="11097491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909569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A8341F66-F93B-2A49-B2DE-0A009898B0C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953" y="0"/>
            <a:ext cx="10754047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744722B1-22AA-964C-ABAC-27AAABB5C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2450631" y="2766218"/>
            <a:ext cx="6226825" cy="1325563"/>
          </a:xfrm>
        </p:spPr>
        <p:txBody>
          <a:bodyPr/>
          <a:lstStyle/>
          <a:p>
            <a:pPr algn="ctr"/>
            <a:r>
              <a:rPr lang="en-US" dirty="0"/>
              <a:t>HNC Administration &amp; IT</a:t>
            </a:r>
          </a:p>
        </p:txBody>
      </p:sp>
    </p:spTree>
    <p:extLst>
      <p:ext uri="{BB962C8B-B14F-4D97-AF65-F5344CB8AC3E}">
        <p14:creationId xmlns:p14="http://schemas.microsoft.com/office/powerpoint/2010/main" val="40049214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744722B1-22AA-964C-ABAC-27AAABB5C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2450631" y="2766218"/>
            <a:ext cx="6226825" cy="1325563"/>
          </a:xfrm>
        </p:spPr>
        <p:txBody>
          <a:bodyPr/>
          <a:lstStyle/>
          <a:p>
            <a:pPr algn="ctr"/>
            <a:r>
              <a:rPr lang="en-US" dirty="0"/>
              <a:t>HNC Administration &amp; IT</a:t>
            </a:r>
          </a:p>
        </p:txBody>
      </p:sp>
      <p:pic>
        <p:nvPicPr>
          <p:cNvPr id="3" name="Picture 2" descr="Graphical user interface, text, application, Teams&#10;&#10;Description automatically generated">
            <a:extLst>
              <a:ext uri="{FF2B5EF4-FFF2-40B4-BE49-F238E27FC236}">
                <a16:creationId xmlns:a16="http://schemas.microsoft.com/office/drawing/2014/main" id="{BC4CB11E-A56F-7942-A7F5-C13377D7D67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077" y="0"/>
            <a:ext cx="10919923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119367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744722B1-22AA-964C-ABAC-27AAABB5C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2450631" y="2766218"/>
            <a:ext cx="6226825" cy="1325563"/>
          </a:xfrm>
        </p:spPr>
        <p:txBody>
          <a:bodyPr/>
          <a:lstStyle/>
          <a:p>
            <a:pPr algn="ctr"/>
            <a:r>
              <a:rPr lang="en-US" dirty="0"/>
              <a:t>HND Administration &amp; IT</a:t>
            </a:r>
          </a:p>
        </p:txBody>
      </p:sp>
      <p:pic>
        <p:nvPicPr>
          <p:cNvPr id="9" name="Picture 8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F3000333-F713-5047-A20B-74DF5133F9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520" y="0"/>
            <a:ext cx="11107479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496043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740</TotalTime>
  <Words>487</Words>
  <Application>Microsoft Office PowerPoint</Application>
  <PresentationFormat>Widescreen</PresentationFormat>
  <Paragraphs>61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 SQA Network Event HN Administration &amp; IT Centre Update</vt:lpstr>
      <vt:lpstr>Session 2020 - 2021</vt:lpstr>
      <vt:lpstr>Session 2020 - 2021</vt:lpstr>
      <vt:lpstr>Getting to know our students remotely…</vt:lpstr>
      <vt:lpstr>Remote Delivery Experiences…</vt:lpstr>
      <vt:lpstr>Course Teams page</vt:lpstr>
      <vt:lpstr>HNC Administration &amp; IT</vt:lpstr>
      <vt:lpstr>HNC Administration &amp; IT</vt:lpstr>
      <vt:lpstr>HND Administration &amp; IT</vt:lpstr>
      <vt:lpstr>HND Administration &amp; IT</vt:lpstr>
      <vt:lpstr>HNC Administration Student Feedback</vt:lpstr>
      <vt:lpstr>HND Administration Student Feedback</vt:lpstr>
      <vt:lpstr>Lecturer Feedback</vt:lpstr>
      <vt:lpstr>What is next???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Unit</dc:title>
  <dc:creator>Sandra Ferguson</dc:creator>
  <cp:lastModifiedBy>Josh Millan</cp:lastModifiedBy>
  <cp:revision>26</cp:revision>
  <dcterms:created xsi:type="dcterms:W3CDTF">2015-09-02T10:47:32Z</dcterms:created>
  <dcterms:modified xsi:type="dcterms:W3CDTF">2021-03-05T11:43:49Z</dcterms:modified>
</cp:coreProperties>
</file>